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9" r:id="rId3"/>
    <p:sldId id="271" r:id="rId4"/>
    <p:sldId id="272" r:id="rId5"/>
    <p:sldId id="265" r:id="rId6"/>
    <p:sldId id="275" r:id="rId7"/>
    <p:sldId id="305" r:id="rId8"/>
    <p:sldId id="296" r:id="rId9"/>
    <p:sldId id="295" r:id="rId10"/>
    <p:sldId id="306" r:id="rId11"/>
    <p:sldId id="268" r:id="rId12"/>
    <p:sldId id="291" r:id="rId13"/>
    <p:sldId id="281" r:id="rId14"/>
    <p:sldId id="279" r:id="rId15"/>
    <p:sldId id="293" r:id="rId16"/>
    <p:sldId id="282" r:id="rId17"/>
    <p:sldId id="283" r:id="rId18"/>
    <p:sldId id="269" r:id="rId19"/>
    <p:sldId id="294" r:id="rId20"/>
    <p:sldId id="301" r:id="rId21"/>
    <p:sldId id="285" r:id="rId22"/>
    <p:sldId id="290" r:id="rId23"/>
    <p:sldId id="284" r:id="rId24"/>
    <p:sldId id="289" r:id="rId25"/>
    <p:sldId id="286" r:id="rId26"/>
    <p:sldId id="297" r:id="rId27"/>
    <p:sldId id="304" r:id="rId28"/>
    <p:sldId id="298" r:id="rId29"/>
    <p:sldId id="299" r:id="rId30"/>
    <p:sldId id="300" r:id="rId31"/>
    <p:sldId id="302" r:id="rId32"/>
    <p:sldId id="266" r:id="rId33"/>
    <p:sldId id="257" r:id="rId34"/>
    <p:sldId id="258" r:id="rId35"/>
    <p:sldId id="260" r:id="rId36"/>
    <p:sldId id="261" r:id="rId37"/>
    <p:sldId id="264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34" d="100"/>
          <a:sy n="134" d="100"/>
        </p:scale>
        <p:origin x="79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6FAAA-A3A3-4FC3-80C6-5F76228BBF16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D5AA2-512C-49D3-8E91-267D2F559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0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Tagging study to determine where cod go from winter spawning grounds in western gulf of Alaska. Assess connectivity between GOA and Bering Sea management areas.</a:t>
            </a:r>
          </a:p>
          <a:p>
            <a:endParaRPr lang="en-US" dirty="0"/>
          </a:p>
          <a:p>
            <a:r>
              <a:rPr lang="en-US" dirty="0"/>
              <a:t>Collaboration with the Aleutians East Borough, funding from the cooperative research program. Worked with local fishers to capture and tag cod.</a:t>
            </a:r>
          </a:p>
          <a:p>
            <a:endParaRPr lang="en-US" dirty="0"/>
          </a:p>
          <a:p>
            <a:r>
              <a:rPr lang="en-US" dirty="0"/>
              <a:t>In March 2021, we released 25 satellite tags and 957 conventional tags in the </a:t>
            </a:r>
            <a:r>
              <a:rPr lang="en-US" dirty="0" err="1"/>
              <a:t>Shumagin</a:t>
            </a:r>
            <a:r>
              <a:rPr lang="en-US" dirty="0"/>
              <a:t> Island area. Map shows recovery (pop-up or vessel recapture) locations through August. During the June – August period, 9 of 16 recoveries were in the Bering Sea. More pop-ups to come (some programmed for 180 and 365 days). Geolocation will reconstruct pathways to determine migration timing and pathways.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CD25B-CA24-DB49-99F8-0317875269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6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0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6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9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23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1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9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9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88B45-5DB5-4C3B-A193-01391F6843BE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E85B1-216B-4DBB-93F7-2DC89AD8A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1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2000"/>
                    </a14:imgEffect>
                    <a14:imgEffect>
                      <a14:colorTemperature colorTemp="6008"/>
                    </a14:imgEffect>
                    <a14:imgEffect>
                      <a14:saturation sat="125000"/>
                    </a14:imgEffect>
                    <a14:imgEffect>
                      <a14:brightnessContrast bright="4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393" y="23407"/>
            <a:ext cx="10783613" cy="67617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83447" y="2545313"/>
            <a:ext cx="9510894" cy="1118956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effectLst>
                  <a:outerShdw blurRad="50800" dist="50800" dir="5400000" algn="ctr" rotWithShape="0">
                    <a:schemeClr val="tx1">
                      <a:lumMod val="65000"/>
                      <a:lumOff val="35000"/>
                      <a:alpha val="87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Gulf of Alaska Pacific cod</a:t>
            </a:r>
            <a:endParaRPr lang="en-US" sz="6600" b="1" dirty="0">
              <a:effectLst>
                <a:outerShdw blurRad="50800" dist="50800" dir="5400000" algn="ctr" rotWithShape="0">
                  <a:schemeClr val="tx1">
                    <a:lumMod val="65000"/>
                    <a:lumOff val="35000"/>
                    <a:alpha val="87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303703"/>
            <a:ext cx="6858000" cy="32084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September 2021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8" y="3418860"/>
            <a:ext cx="3232268" cy="1954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652" y="5146121"/>
            <a:ext cx="882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Steve Barbeaux, Ben Laurel, Mike </a:t>
            </a:r>
            <a:r>
              <a:rPr lang="en-US" sz="2800" b="1" dirty="0" err="1" smtClean="0"/>
              <a:t>Litzow</a:t>
            </a:r>
            <a:r>
              <a:rPr lang="en-US" sz="2800" b="1" dirty="0" smtClean="0"/>
              <a:t>, and Ingrid Spies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7276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environmental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Growth</a:t>
            </a:r>
          </a:p>
          <a:p>
            <a:pPr lvl="1"/>
            <a:r>
              <a:rPr lang="en-US" dirty="0" smtClean="0"/>
              <a:t>June CFSR temps for 0-20 cm cod</a:t>
            </a:r>
          </a:p>
          <a:p>
            <a:pPr lvl="1"/>
            <a:r>
              <a:rPr lang="en-US" dirty="0" smtClean="0"/>
              <a:t>Larval growth index based on June CFSR temps</a:t>
            </a:r>
          </a:p>
          <a:p>
            <a:r>
              <a:rPr lang="en-US" dirty="0" smtClean="0"/>
              <a:t>Mortality</a:t>
            </a:r>
          </a:p>
          <a:p>
            <a:pPr lvl="1"/>
            <a:r>
              <a:rPr lang="en-US" dirty="0" smtClean="0"/>
              <a:t>Annual heatwave index</a:t>
            </a:r>
          </a:p>
          <a:p>
            <a:r>
              <a:rPr lang="en-US" dirty="0" smtClean="0"/>
              <a:t>Recruitment</a:t>
            </a:r>
          </a:p>
          <a:p>
            <a:pPr lvl="1"/>
            <a:r>
              <a:rPr lang="en-US" dirty="0" smtClean="0"/>
              <a:t>Spawning heatwave index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0" y="123825"/>
            <a:ext cx="1490662" cy="14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5096" r="3572"/>
          <a:stretch/>
        </p:blipFill>
        <p:spPr>
          <a:xfrm>
            <a:off x="5611546" y="1953217"/>
            <a:ext cx="2960954" cy="1604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2727"/>
            <a:ext cx="7886700" cy="4351338"/>
          </a:xfrm>
        </p:spPr>
        <p:txBody>
          <a:bodyPr/>
          <a:lstStyle/>
          <a:p>
            <a:r>
              <a:rPr lang="en-US" dirty="0" smtClean="0"/>
              <a:t>Model 19.1 standard Stock Synthesis von </a:t>
            </a:r>
            <a:r>
              <a:rPr lang="en-US" dirty="0" err="1" smtClean="0"/>
              <a:t>Bertalanffy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June temp. anomaly-linked von </a:t>
            </a:r>
            <a:r>
              <a:rPr lang="en-US" dirty="0" err="1" smtClean="0"/>
              <a:t>Bertalanffy</a:t>
            </a:r>
            <a:r>
              <a:rPr lang="en-US" dirty="0" smtClean="0"/>
              <a:t> with Laurel </a:t>
            </a:r>
            <a:r>
              <a:rPr lang="en-US" i="1" dirty="0" smtClean="0"/>
              <a:t>et al. </a:t>
            </a:r>
            <a:r>
              <a:rPr lang="en-US" dirty="0" smtClean="0"/>
              <a:t>(2015) larval growth index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28664" y="4300694"/>
                <a:ext cx="4005712" cy="564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ay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ak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0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Jy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4" y="4300694"/>
                <a:ext cx="4005712" cy="5648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85800" y="5050440"/>
                <a:ext cx="6407944" cy="9440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𝜸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0.2494+0.3216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acc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𝐽𝑦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−0.0069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20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𝐽𝑦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−0.0004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acc>
                                                  <m:r>
                                                    <a:rPr lang="en-US" sz="2000" i="0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𝐽𝑦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0.2494+0.3216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acc>
                                            </m:e>
                                          </m:d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−0.0069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−0.0004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̅"/>
                                                      <m:ctrlP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000" i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5050440"/>
                <a:ext cx="6407944" cy="944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28664" y="6144199"/>
                <a:ext cx="1782989" cy="4466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</m:e>
                        <m: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𝝊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𝐽𝑦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64" y="6144199"/>
                <a:ext cx="1782989" cy="446661"/>
              </a:xfrm>
              <a:prstGeom prst="rect">
                <a:avLst/>
              </a:prstGeom>
              <a:blipFill>
                <a:blip r:embed="rId5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18573" y="2581795"/>
                <a:ext cx="2908810" cy="4138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 i="0">
                              <a:latin typeface="Cambria Math" panose="02040503050406030204" pitchFamily="18" charset="0"/>
                            </a:rPr>
                            <m:t>ak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73" y="2581795"/>
                <a:ext cx="2908810" cy="413896"/>
              </a:xfrm>
              <a:prstGeom prst="rect">
                <a:avLst/>
              </a:prstGeom>
              <a:blipFill>
                <a:blip r:embed="rId6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022" y="23814"/>
            <a:ext cx="1594972" cy="9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850"/>
            <a:ext cx="9144000" cy="4874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022" y="23814"/>
            <a:ext cx="1594972" cy="96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6461" y="35627"/>
            <a:ext cx="4200504" cy="334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426" y="3565517"/>
            <a:ext cx="7662139" cy="3292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" y="35627"/>
            <a:ext cx="4702323" cy="34044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94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362" y="4410822"/>
            <a:ext cx="3941091" cy="2424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Natural Mortality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8415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Model 19.1, 21.1a, 21.1b,and 21.1d: separate block for 2014-2016</a:t>
            </a:r>
          </a:p>
          <a:p>
            <a:r>
              <a:rPr lang="en-US" dirty="0"/>
              <a:t>Model 21.1c, 21.1e, and </a:t>
            </a:r>
            <a:r>
              <a:rPr lang="en-US" dirty="0" smtClean="0"/>
              <a:t>21.1g: annual heatwave linked natural mortality with asymptote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lvl="1"/>
            <a:r>
              <a:rPr lang="en-US" dirty="0" smtClean="0"/>
              <a:t>Logistic function fit iteratively</a:t>
            </a:r>
          </a:p>
          <a:p>
            <a:pPr lvl="2"/>
            <a:r>
              <a:rPr lang="en-US" dirty="0" smtClean="0"/>
              <a:t>λ = 0.65</a:t>
            </a:r>
          </a:p>
          <a:p>
            <a:pPr lvl="2"/>
            <a:r>
              <a:rPr lang="en-US" dirty="0" smtClean="0"/>
              <a:t>ς = 0.05</a:t>
            </a:r>
          </a:p>
          <a:p>
            <a:pPr lvl="2"/>
            <a:r>
              <a:rPr lang="en-US" dirty="0" smtClean="0"/>
              <a:t>ψ = 400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92957" y="2970553"/>
                <a:ext cx="4572000" cy="116647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y</m:t>
                          </m:r>
                        </m:sub>
                      </m:sSub>
                      <m:r>
                        <a:rPr lang="en-US" sz="2000">
                          <a:effectLst/>
                          <a:latin typeface="Cambria Math" panose="02040503050406030204" pitchFamily="18" charset="0"/>
                          <a:ea typeface="Yu Mincho"/>
                          <a:cs typeface="Times New Roman" panose="020206030504050203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Yu Mincho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0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Yu Mincho"/>
                          <a:cs typeface="Times New Roman" panose="020206030504050203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Yu Mincho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Yu Mincho"/>
                              <a:cs typeface="Times New Roman" panose="02020603050405020304" pitchFamily="18" charset="0"/>
                            </a:rPr>
                            <m:t>𝜆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Yu Mincho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Yu Mincho"/>
                                  <a:cs typeface="Times New Roman" panose="020206030504050203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Yu Mincho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 smtClean="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𝝇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𝐴𝑦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957" y="2970553"/>
                <a:ext cx="4572000" cy="11664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572000" y="3553789"/>
            <a:ext cx="3372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function for asymptotic 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8703"/>
          <a:stretch/>
        </p:blipFill>
        <p:spPr>
          <a:xfrm>
            <a:off x="8134048" y="0"/>
            <a:ext cx="1009951" cy="9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2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Natural Mortality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8415"/>
            <a:ext cx="7886700" cy="4351338"/>
          </a:xfrm>
        </p:spPr>
        <p:txBody>
          <a:bodyPr/>
          <a:lstStyle/>
          <a:p>
            <a:r>
              <a:rPr lang="en-US" dirty="0" smtClean="0"/>
              <a:t>Model 21.5 series</a:t>
            </a:r>
          </a:p>
          <a:p>
            <a:pPr lvl="1"/>
            <a:r>
              <a:rPr lang="en-US" dirty="0" smtClean="0"/>
              <a:t>Iteratively fit annual natural mortality</a:t>
            </a:r>
          </a:p>
          <a:p>
            <a:pPr lvl="1"/>
            <a:r>
              <a:rPr lang="en-US" dirty="0" smtClean="0"/>
              <a:t>Best fit model with lowest objective value had a separate block for 2015-2020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4" y="3968947"/>
            <a:ext cx="5608860" cy="2836069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39" y="2787345"/>
            <a:ext cx="3860295" cy="2041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8703"/>
          <a:stretch/>
        </p:blipFill>
        <p:spPr>
          <a:xfrm>
            <a:off x="8134048" y="0"/>
            <a:ext cx="1009951" cy="99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8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81" y="4609862"/>
            <a:ext cx="4188940" cy="2215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530" y="1144695"/>
            <a:ext cx="7886700" cy="4351338"/>
          </a:xfrm>
        </p:spPr>
        <p:txBody>
          <a:bodyPr/>
          <a:lstStyle/>
          <a:p>
            <a:r>
              <a:rPr lang="en-US" dirty="0" smtClean="0"/>
              <a:t>Standard Tier 3 recruitment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Spawning heatwave-linked recruitment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43836" y="1586284"/>
                <a:ext cx="7656327" cy="524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100" dirty="0"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ϑ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 , if y ≥ 1977 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ϑ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 = 0,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N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0; </m:t>
                        </m:r>
                        <m:sSubSup>
                          <m:sSub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36" y="1586284"/>
                <a:ext cx="7656327" cy="524759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43836" y="2552632"/>
                <a:ext cx="6620310" cy="1924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Yu Mincho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Yu Mincho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Yu Mincho"/>
                                    <a:cs typeface="Times New Roman" panose="02020603050405020304" pitchFamily="18" charset="0"/>
                                  </a:rPr>
                                  <m:t>ϑ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Yu Mincho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𝛚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𝑆𝑦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SB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SB</m:t>
                            </m:r>
                          </m:e>
                          <m: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SB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, </a:t>
                </a:r>
                <a:r>
                  <a:rPr lang="en-US" sz="2000" dirty="0"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if </a:t>
                </a:r>
                <a:r>
                  <a:rPr lang="en-US" sz="2000" dirty="0"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y ≥ 1977 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ϑ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 = 0, </a:t>
                </a:r>
                <a:endParaRPr lang="en-US" sz="2000" dirty="0" smtClean="0">
                  <a:effectLst/>
                  <a:latin typeface="Times New Roman" panose="02020603050405020304" pitchFamily="18" charset="0"/>
                  <a:ea typeface="Yu Mincho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With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=1.0,  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ϑ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e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𝛚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𝑆𝑦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bSup>
                          </m:sup>
                        </m:sSup>
                      </m:e>
                    </m:d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0.5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0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R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y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,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Yu Mincho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R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Y</m:t>
                        </m:r>
                      </m:sub>
                    </m:sSub>
                    <m: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N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Yu Mincho"/>
                            <a:cs typeface="Times New Roman" panose="02020603050405020304" pitchFamily="18" charset="0"/>
                          </a:rPr>
                          <m:t>0; </m:t>
                        </m:r>
                        <m:sSubSup>
                          <m:sSubSup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Yu Mincho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sz="2000" b="0" i="0" smtClean="0">
                        <a:effectLst/>
                        <a:latin typeface="Cambria Math" panose="02040503050406030204" pitchFamily="18" charset="0"/>
                        <a:ea typeface="Yu Mincho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0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836" y="2552632"/>
                <a:ext cx="6620310" cy="1924053"/>
              </a:xfrm>
              <a:prstGeom prst="rect">
                <a:avLst/>
              </a:prstGeom>
              <a:blipFill>
                <a:blip r:embed="rId4"/>
                <a:stretch>
                  <a:fillRect l="-921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031" y="4609862"/>
            <a:ext cx="4424853" cy="2215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6343" y="27037"/>
            <a:ext cx="1550541" cy="11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Recruitment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94" y="1229399"/>
            <a:ext cx="8117739" cy="58929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343" y="27037"/>
            <a:ext cx="1550541" cy="11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8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Model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19" y="1450487"/>
            <a:ext cx="7886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</a:t>
            </a:r>
            <a:r>
              <a:rPr lang="en-US" dirty="0" smtClean="0"/>
              <a:t>ndices </a:t>
            </a:r>
          </a:p>
          <a:p>
            <a:pPr lvl="1"/>
            <a:r>
              <a:rPr lang="en-US" dirty="0" smtClean="0"/>
              <a:t>Standard Error + adjustment tuned to RMSE</a:t>
            </a:r>
          </a:p>
          <a:p>
            <a:r>
              <a:rPr lang="en-US" dirty="0" smtClean="0"/>
              <a:t>Age and length sample size</a:t>
            </a:r>
          </a:p>
          <a:p>
            <a:pPr lvl="1"/>
            <a:r>
              <a:rPr lang="en-US" dirty="0" smtClean="0"/>
              <a:t>Francis 1A.18 method as implemented in R4SS</a:t>
            </a:r>
          </a:p>
          <a:p>
            <a:pPr lvl="1"/>
            <a:r>
              <a:rPr lang="en-US" dirty="0" smtClean="0"/>
              <a:t>Reduced sample size for all composition data</a:t>
            </a:r>
          </a:p>
          <a:p>
            <a:pPr lvl="1"/>
            <a:endParaRPr lang="en-US" dirty="0"/>
          </a:p>
          <a:p>
            <a:r>
              <a:rPr lang="en-US" dirty="0" smtClean="0"/>
              <a:t>Tuning results</a:t>
            </a:r>
          </a:p>
          <a:p>
            <a:pPr lvl="1"/>
            <a:r>
              <a:rPr lang="en-US" dirty="0" smtClean="0"/>
              <a:t>All data components were given higher variance/lower sample size</a:t>
            </a:r>
          </a:p>
          <a:p>
            <a:pPr lvl="2"/>
            <a:r>
              <a:rPr lang="en-US" dirty="0" smtClean="0"/>
              <a:t>Increased emphasis on model structure and priors</a:t>
            </a:r>
          </a:p>
          <a:p>
            <a:pPr lvl="1"/>
            <a:r>
              <a:rPr lang="en-US" dirty="0" smtClean="0"/>
              <a:t>More weight on indices with slight overfitting based on RMSSR &lt; 1.0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dditional tuning of indices necessary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99" y="71733"/>
            <a:ext cx="1088643" cy="108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0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Model tuning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2726360"/>
              </p:ext>
            </p:extLst>
          </p:nvPr>
        </p:nvGraphicFramePr>
        <p:xfrm>
          <a:off x="610927" y="1325563"/>
          <a:ext cx="7501442" cy="3358077"/>
        </p:xfrm>
        <a:graphic>
          <a:graphicData uri="http://schemas.openxmlformats.org/drawingml/2006/table">
            <a:tbl>
              <a:tblPr firstRow="1" firstCol="1" bandRow="1"/>
              <a:tblGrid>
                <a:gridCol w="912758">
                  <a:extLst>
                    <a:ext uri="{9D8B030D-6E8A-4147-A177-3AD203B41FA5}">
                      <a16:colId xmlns:a16="http://schemas.microsoft.com/office/drawing/2014/main" val="2531531076"/>
                    </a:ext>
                  </a:extLst>
                </a:gridCol>
                <a:gridCol w="1886141">
                  <a:extLst>
                    <a:ext uri="{9D8B030D-6E8A-4147-A177-3AD203B41FA5}">
                      <a16:colId xmlns:a16="http://schemas.microsoft.com/office/drawing/2014/main" val="3686083460"/>
                    </a:ext>
                  </a:extLst>
                </a:gridCol>
                <a:gridCol w="1862373">
                  <a:extLst>
                    <a:ext uri="{9D8B030D-6E8A-4147-A177-3AD203B41FA5}">
                      <a16:colId xmlns:a16="http://schemas.microsoft.com/office/drawing/2014/main" val="1564723290"/>
                    </a:ext>
                  </a:extLst>
                </a:gridCol>
                <a:gridCol w="1330965">
                  <a:extLst>
                    <a:ext uri="{9D8B030D-6E8A-4147-A177-3AD203B41FA5}">
                      <a16:colId xmlns:a16="http://schemas.microsoft.com/office/drawing/2014/main" val="3757678867"/>
                    </a:ext>
                  </a:extLst>
                </a:gridCol>
                <a:gridCol w="1509205">
                  <a:extLst>
                    <a:ext uri="{9D8B030D-6E8A-4147-A177-3AD203B41FA5}">
                      <a16:colId xmlns:a16="http://schemas.microsoft.com/office/drawing/2014/main" val="2846966761"/>
                    </a:ext>
                  </a:extLst>
                </a:gridCol>
              </a:tblGrid>
              <a:tr h="297501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Component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Tuning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21.1g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 21.5c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662270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Index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Beach </a:t>
                      </a:r>
                      <a:r>
                        <a:rPr lang="en-US" sz="14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seine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survey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add_to_survey_CV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0.100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51359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Bottom trawl survey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add_to_survey_CV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0.162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349394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Longline survey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add_to_survey_CV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0.171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0.171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2741095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Length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Trawl fishery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mult_by_lencomp_N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709738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Longline fishery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mult_by_lencomp_N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1944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 fishery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mult_by_lencomp_N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0.156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0.152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914891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Bottom trawl survey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mult_by_lencomp_N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0.432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0.420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746973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Longline survey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mult_by_lencomp_N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0.403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0.412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83523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Trawl fishery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mult_by_agecomp_N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0.511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0.532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204508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Longline fishery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mult_by_agecomp_N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0.577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3530759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 Fishery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mult_by_agecomp_N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0.346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0.358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098907"/>
                  </a:ext>
                </a:extLst>
              </a:tr>
              <a:tr h="255048"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Bottom trawl survey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mult_by_agecomp_N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0.196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0.192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43858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199" y="71733"/>
            <a:ext cx="1088643" cy="10886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86" y="4936507"/>
            <a:ext cx="2922954" cy="15995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34796"/>
            <a:ext cx="2926080" cy="16012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46" y="4934796"/>
            <a:ext cx="2926080" cy="160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4A493E2-6366-46D7-95CD-BE81F77298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75" y="820228"/>
            <a:ext cx="6860887" cy="4900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9B53E-DE2F-400F-B235-4BE803E4C334}"/>
              </a:ext>
            </a:extLst>
          </p:cNvPr>
          <p:cNvSpPr txBox="1"/>
          <p:nvPr/>
        </p:nvSpPr>
        <p:spPr>
          <a:xfrm>
            <a:off x="1981433" y="105791"/>
            <a:ext cx="564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2021 Western Gulf Pacific cod tagging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AE52AF-1A4F-4E87-8CFD-4A562CC0EAFD}"/>
              </a:ext>
            </a:extLst>
          </p:cNvPr>
          <p:cNvSpPr txBox="1"/>
          <p:nvPr/>
        </p:nvSpPr>
        <p:spPr>
          <a:xfrm>
            <a:off x="6932725" y="4631895"/>
            <a:ext cx="11048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 err="1">
                <a:solidFill>
                  <a:srgbClr val="FFFF00"/>
                </a:solidFill>
              </a:rPr>
              <a:t>Shumagin</a:t>
            </a:r>
            <a:r>
              <a:rPr lang="en-US" sz="1350" dirty="0">
                <a:solidFill>
                  <a:srgbClr val="FFFF00"/>
                </a:solidFill>
              </a:rPr>
              <a:t> Is. release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FBCE66-0037-46EB-8F0A-E5BB31A02F74}"/>
              </a:ext>
            </a:extLst>
          </p:cNvPr>
          <p:cNvCxnSpPr/>
          <p:nvPr/>
        </p:nvCxnSpPr>
        <p:spPr>
          <a:xfrm flipH="1">
            <a:off x="6361723" y="4855863"/>
            <a:ext cx="634790" cy="0"/>
          </a:xfrm>
          <a:prstGeom prst="straightConnector1">
            <a:avLst/>
          </a:prstGeom>
          <a:ln w="25400">
            <a:solidFill>
              <a:srgbClr val="FFFF00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AAB7E51-4C3E-4B28-8E4B-13A453E5A9BA}"/>
              </a:ext>
            </a:extLst>
          </p:cNvPr>
          <p:cNvSpPr/>
          <p:nvPr/>
        </p:nvSpPr>
        <p:spPr>
          <a:xfrm>
            <a:off x="5373831" y="4572000"/>
            <a:ext cx="987892" cy="56772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2A994-1831-41BF-A6A4-C6C0E73F7C9B}"/>
              </a:ext>
            </a:extLst>
          </p:cNvPr>
          <p:cNvSpPr txBox="1"/>
          <p:nvPr/>
        </p:nvSpPr>
        <p:spPr>
          <a:xfrm>
            <a:off x="5717489" y="830915"/>
            <a:ext cx="2430473" cy="26776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u="sng" dirty="0"/>
              <a:t>P.I.s:</a:t>
            </a:r>
          </a:p>
          <a:p>
            <a:r>
              <a:rPr lang="en-US" sz="1050" dirty="0"/>
              <a:t>Susanne McDermott (NOAA)</a:t>
            </a:r>
          </a:p>
          <a:p>
            <a:r>
              <a:rPr lang="en-US" sz="1050" dirty="0"/>
              <a:t>Wayne </a:t>
            </a:r>
            <a:r>
              <a:rPr lang="en-US" sz="1050" dirty="0" err="1"/>
              <a:t>Palsson</a:t>
            </a:r>
            <a:r>
              <a:rPr lang="en-US" sz="1050" dirty="0"/>
              <a:t> (NOAA)</a:t>
            </a:r>
          </a:p>
          <a:p>
            <a:r>
              <a:rPr lang="en-US" sz="1050" dirty="0"/>
              <a:t>Steve </a:t>
            </a:r>
            <a:r>
              <a:rPr lang="en-US" sz="1050" dirty="0" err="1"/>
              <a:t>Barbeaux</a:t>
            </a:r>
            <a:r>
              <a:rPr lang="en-US" sz="1050" dirty="0"/>
              <a:t> (NOAA)</a:t>
            </a:r>
          </a:p>
          <a:p>
            <a:r>
              <a:rPr lang="en-US" sz="1050" dirty="0"/>
              <a:t>Charlotte Levy (Aleutians East Borough)</a:t>
            </a:r>
          </a:p>
          <a:p>
            <a:endParaRPr lang="en-US" sz="1050" dirty="0"/>
          </a:p>
          <a:p>
            <a:r>
              <a:rPr lang="en-US" sz="1050" u="sng" dirty="0"/>
              <a:t>PACT (Pacific cod tagging team): </a:t>
            </a:r>
          </a:p>
          <a:p>
            <a:r>
              <a:rPr lang="en-US" sz="1050" dirty="0"/>
              <a:t>Rebecca </a:t>
            </a:r>
            <a:r>
              <a:rPr lang="en-US" sz="1050" dirty="0" err="1"/>
              <a:t>Haehn</a:t>
            </a:r>
            <a:r>
              <a:rPr lang="en-US" sz="1050" dirty="0"/>
              <a:t> (NOAA)</a:t>
            </a:r>
          </a:p>
          <a:p>
            <a:r>
              <a:rPr lang="en-US" sz="1050" dirty="0"/>
              <a:t>Liz Dawson (NOAA)</a:t>
            </a:r>
          </a:p>
          <a:p>
            <a:r>
              <a:rPr lang="en-US" sz="1050" dirty="0"/>
              <a:t>Kim Rand (</a:t>
            </a:r>
            <a:r>
              <a:rPr lang="en-US" sz="1050" dirty="0" err="1"/>
              <a:t>Lynker</a:t>
            </a:r>
            <a:r>
              <a:rPr lang="en-US" sz="1050" dirty="0"/>
              <a:t> Technologies)</a:t>
            </a:r>
          </a:p>
          <a:p>
            <a:r>
              <a:rPr lang="en-US" sz="1050" dirty="0"/>
              <a:t>Julie Nielsen (Kingfisher Marine Research)</a:t>
            </a:r>
          </a:p>
          <a:p>
            <a:endParaRPr lang="en-US" sz="1050" dirty="0"/>
          </a:p>
          <a:p>
            <a:r>
              <a:rPr lang="en-US" sz="1050" u="sng" dirty="0"/>
              <a:t>Funding:</a:t>
            </a:r>
          </a:p>
          <a:p>
            <a:r>
              <a:rPr lang="en-US" sz="1050" dirty="0"/>
              <a:t>National </a:t>
            </a:r>
            <a:r>
              <a:rPr lang="en-US" sz="1050" dirty="0"/>
              <a:t>Cooperative Research Program (NCRP)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B5306-DCDC-E84D-9BDD-1E4BF61D3A90}"/>
              </a:ext>
            </a:extLst>
          </p:cNvPr>
          <p:cNvSpPr txBox="1"/>
          <p:nvPr/>
        </p:nvSpPr>
        <p:spPr>
          <a:xfrm>
            <a:off x="3024499" y="530833"/>
            <a:ext cx="31235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Collaboration with Aleutians East Borough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BE114-3128-7948-81E8-55802E9D28C1}"/>
              </a:ext>
            </a:extLst>
          </p:cNvPr>
          <p:cNvSpPr txBox="1"/>
          <p:nvPr/>
        </p:nvSpPr>
        <p:spPr>
          <a:xfrm>
            <a:off x="1387631" y="1545352"/>
            <a:ext cx="1723485" cy="5078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/>
              <a:t>25 satellite tags</a:t>
            </a:r>
          </a:p>
          <a:p>
            <a:r>
              <a:rPr lang="en-US" sz="1350" dirty="0"/>
              <a:t>957 conventional tags</a:t>
            </a:r>
          </a:p>
        </p:txBody>
      </p:sp>
    </p:spTree>
    <p:extLst>
      <p:ext uri="{BB962C8B-B14F-4D97-AF65-F5344CB8AC3E}">
        <p14:creationId xmlns:p14="http://schemas.microsoft.com/office/powerpoint/2010/main" val="127367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71475" y="2151223"/>
          <a:ext cx="8486777" cy="2903695"/>
        </p:xfrm>
        <a:graphic>
          <a:graphicData uri="http://schemas.openxmlformats.org/drawingml/2006/table">
            <a:tbl>
              <a:tblPr/>
              <a:tblGrid>
                <a:gridCol w="1018956">
                  <a:extLst>
                    <a:ext uri="{9D8B030D-6E8A-4147-A177-3AD203B41FA5}">
                      <a16:colId xmlns:a16="http://schemas.microsoft.com/office/drawing/2014/main" val="4038544325"/>
                    </a:ext>
                  </a:extLst>
                </a:gridCol>
                <a:gridCol w="887624">
                  <a:extLst>
                    <a:ext uri="{9D8B030D-6E8A-4147-A177-3AD203B41FA5}">
                      <a16:colId xmlns:a16="http://schemas.microsoft.com/office/drawing/2014/main" val="2976145897"/>
                    </a:ext>
                  </a:extLst>
                </a:gridCol>
                <a:gridCol w="815165">
                  <a:extLst>
                    <a:ext uri="{9D8B030D-6E8A-4147-A177-3AD203B41FA5}">
                      <a16:colId xmlns:a16="http://schemas.microsoft.com/office/drawing/2014/main" val="1271803949"/>
                    </a:ext>
                  </a:extLst>
                </a:gridCol>
                <a:gridCol w="760822">
                  <a:extLst>
                    <a:ext uri="{9D8B030D-6E8A-4147-A177-3AD203B41FA5}">
                      <a16:colId xmlns:a16="http://schemas.microsoft.com/office/drawing/2014/main" val="2600832036"/>
                    </a:ext>
                  </a:extLst>
                </a:gridCol>
                <a:gridCol w="670248">
                  <a:extLst>
                    <a:ext uri="{9D8B030D-6E8A-4147-A177-3AD203B41FA5}">
                      <a16:colId xmlns:a16="http://schemas.microsoft.com/office/drawing/2014/main" val="3267533817"/>
                    </a:ext>
                  </a:extLst>
                </a:gridCol>
                <a:gridCol w="923854">
                  <a:extLst>
                    <a:ext uri="{9D8B030D-6E8A-4147-A177-3AD203B41FA5}">
                      <a16:colId xmlns:a16="http://schemas.microsoft.com/office/drawing/2014/main" val="3572051066"/>
                    </a:ext>
                  </a:extLst>
                </a:gridCol>
                <a:gridCol w="670248">
                  <a:extLst>
                    <a:ext uri="{9D8B030D-6E8A-4147-A177-3AD203B41FA5}">
                      <a16:colId xmlns:a16="http://schemas.microsoft.com/office/drawing/2014/main" val="649947753"/>
                    </a:ext>
                  </a:extLst>
                </a:gridCol>
                <a:gridCol w="742705">
                  <a:extLst>
                    <a:ext uri="{9D8B030D-6E8A-4147-A177-3AD203B41FA5}">
                      <a16:colId xmlns:a16="http://schemas.microsoft.com/office/drawing/2014/main" val="743082824"/>
                    </a:ext>
                  </a:extLst>
                </a:gridCol>
                <a:gridCol w="1181990">
                  <a:extLst>
                    <a:ext uri="{9D8B030D-6E8A-4147-A177-3AD203B41FA5}">
                      <a16:colId xmlns:a16="http://schemas.microsoft.com/office/drawing/2014/main" val="2340652474"/>
                    </a:ext>
                  </a:extLst>
                </a:gridCol>
                <a:gridCol w="815165">
                  <a:extLst>
                    <a:ext uri="{9D8B030D-6E8A-4147-A177-3AD203B41FA5}">
                      <a16:colId xmlns:a16="http://schemas.microsoft.com/office/drawing/2014/main" val="2877826486"/>
                    </a:ext>
                  </a:extLst>
                </a:gridCol>
              </a:tblGrid>
              <a:tr h="25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Retrospective analysis (SSB)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66807"/>
                  </a:ext>
                </a:extLst>
              </a:tr>
              <a:tr h="37861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Attributes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# Parameters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-Log likelihood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-Marginal log likelihood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Marginal AIC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ρ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Woodshole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l-G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ρ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115149"/>
                  </a:ext>
                </a:extLst>
              </a:tr>
              <a:tr h="24812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19.1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3,190.0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6,782.0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3,356.6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7,115.3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8E4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D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6022"/>
                  </a:ext>
                </a:extLst>
              </a:tr>
              <a:tr h="17859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3,210.5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6,825.1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3,368.7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6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7,139.3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15333"/>
                  </a:ext>
                </a:extLst>
              </a:tr>
              <a:tr h="114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3,202.8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6,813.7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3,372.1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7,152.3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47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173503"/>
                  </a:ext>
                </a:extLst>
              </a:tr>
              <a:tr h="236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3,194.1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6,790.2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3,352.2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DC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7,106.4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E7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EA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2420"/>
                  </a:ext>
                </a:extLst>
              </a:tr>
              <a:tr h="20716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3,205.1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6,816.1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B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3,368.7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5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7,141.5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6E88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231759"/>
                  </a:ext>
                </a:extLst>
              </a:tr>
              <a:tr h="12858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21.1cd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R, Mh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3,191.1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6,786.1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E6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3,354.8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7,113.6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A8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FE18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5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73806"/>
                  </a:ext>
                </a:extLst>
              </a:tr>
              <a:tr h="18621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G, R, Mh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3,182.1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D5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6,774.2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3,356.3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7,122.6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A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A8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8981"/>
                  </a:ext>
                </a:extLst>
              </a:tr>
              <a:tr h="2009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21.1g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G, R, Mh, 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2,039.6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4,489.2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2,149.1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4,708.2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B6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D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496432"/>
                  </a:ext>
                </a:extLst>
              </a:tr>
              <a:tr h="16430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21.5a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G,R,M20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3,168.7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6,747.4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3,343.6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7,097.2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001152"/>
                  </a:ext>
                </a:extLst>
              </a:tr>
              <a:tr h="1433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 21.5c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G,R,T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2,036.4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4,482.9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2,149.8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4,709.5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45133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048" y="65218"/>
            <a:ext cx="1792157" cy="17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732916"/>
            <a:ext cx="4584589" cy="25544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588" y="1732916"/>
            <a:ext cx="4584589" cy="2558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458"/>
            <a:ext cx="4584589" cy="2566638"/>
          </a:xfrm>
          <a:prstGeom prst="rect">
            <a:avLst/>
          </a:prstGeom>
        </p:spPr>
      </p:pic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84589" y="4297458"/>
            <a:ext cx="4584589" cy="2560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51" y="122240"/>
            <a:ext cx="7886700" cy="960178"/>
          </a:xfrm>
        </p:spPr>
        <p:txBody>
          <a:bodyPr/>
          <a:lstStyle/>
          <a:p>
            <a:r>
              <a:rPr lang="en-US" dirty="0" smtClean="0"/>
              <a:t>Likelihood components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87929" y="1263395"/>
            <a:ext cx="1454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=Tuned models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3239606" y="2393157"/>
            <a:ext cx="350043" cy="1569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58158" y="2393157"/>
            <a:ext cx="364331" cy="15690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242069" y="4764880"/>
            <a:ext cx="364331" cy="1763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54585" y="4764880"/>
            <a:ext cx="364331" cy="1763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12386" y="4764880"/>
            <a:ext cx="364331" cy="1763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48191" y="4764880"/>
            <a:ext cx="364331" cy="17639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817135" y="2207419"/>
            <a:ext cx="296465" cy="201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674979" y="2207419"/>
            <a:ext cx="296465" cy="201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393163" y="1223870"/>
            <a:ext cx="296465" cy="467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05" y="65219"/>
            <a:ext cx="1017200" cy="10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93" y="4284986"/>
            <a:ext cx="4516508" cy="25968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84986"/>
            <a:ext cx="4583162" cy="2595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93" y="1667845"/>
            <a:ext cx="4516508" cy="2561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3"/>
            <a:ext cx="7886700" cy="1325563"/>
          </a:xfrm>
        </p:spPr>
        <p:txBody>
          <a:bodyPr/>
          <a:lstStyle/>
          <a:p>
            <a:r>
              <a:rPr lang="en-US" dirty="0" smtClean="0"/>
              <a:t>Model evaluation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667845"/>
            <a:ext cx="4583163" cy="25617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0173" y="2039381"/>
            <a:ext cx="364331" cy="1946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85512" y="2039378"/>
            <a:ext cx="364331" cy="1946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86096" y="2032234"/>
            <a:ext cx="364331" cy="1946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49695" y="2032234"/>
            <a:ext cx="364331" cy="19463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687929" y="1184811"/>
            <a:ext cx="1454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=Tuned models</a:t>
            </a:r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7393163" y="1145286"/>
            <a:ext cx="296465" cy="467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61327" y="4662477"/>
            <a:ext cx="364331" cy="1962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374090" y="4644695"/>
            <a:ext cx="364331" cy="19593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15724" y="4639915"/>
            <a:ext cx="364331" cy="1964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05" y="65219"/>
            <a:ext cx="1017200" cy="1017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642036" y="4662477"/>
            <a:ext cx="364331" cy="1962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5" y="1832212"/>
            <a:ext cx="3587935" cy="21852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318" y="4095226"/>
            <a:ext cx="3588159" cy="21567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0" y="4102370"/>
            <a:ext cx="3588161" cy="21567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4772" y="1842829"/>
            <a:ext cx="2509118" cy="21852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90" y="1845042"/>
            <a:ext cx="2721837" cy="21852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70" y="157162"/>
            <a:ext cx="7886700" cy="1325563"/>
          </a:xfrm>
        </p:spPr>
        <p:txBody>
          <a:bodyPr/>
          <a:lstStyle/>
          <a:p>
            <a:r>
              <a:rPr lang="en-US" dirty="0" smtClean="0"/>
              <a:t>Model evaluation</a:t>
            </a:r>
            <a:br>
              <a:rPr lang="en-US" dirty="0" smtClean="0"/>
            </a:br>
            <a:r>
              <a:rPr lang="en-US" dirty="0" smtClean="0"/>
              <a:t>Environmental-link parameters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36058" y="2289412"/>
            <a:ext cx="314325" cy="1675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26108" y="2289412"/>
            <a:ext cx="314325" cy="1675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02644" y="4484924"/>
            <a:ext cx="314325" cy="1653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81348" y="4484924"/>
            <a:ext cx="314325" cy="1653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22986" y="4549220"/>
            <a:ext cx="314325" cy="16539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280360" y="2310844"/>
            <a:ext cx="314325" cy="134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33246" y="2310844"/>
            <a:ext cx="314325" cy="134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918379" y="2310844"/>
            <a:ext cx="314325" cy="134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637927" y="2310844"/>
            <a:ext cx="314325" cy="13480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687929" y="1263395"/>
            <a:ext cx="1454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=Tuned models</a:t>
            </a:r>
            <a:endParaRPr lang="en-US" sz="1600" dirty="0"/>
          </a:p>
        </p:txBody>
      </p:sp>
      <p:sp>
        <p:nvSpPr>
          <p:cNvPr id="32" name="Rectangle 31"/>
          <p:cNvSpPr/>
          <p:nvPr/>
        </p:nvSpPr>
        <p:spPr>
          <a:xfrm>
            <a:off x="7393163" y="1223870"/>
            <a:ext cx="296465" cy="467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05" y="65219"/>
            <a:ext cx="1017200" cy="10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434" y="148369"/>
            <a:ext cx="7886700" cy="1325563"/>
          </a:xfrm>
        </p:spPr>
        <p:txBody>
          <a:bodyPr/>
          <a:lstStyle/>
          <a:p>
            <a:r>
              <a:rPr lang="en-US" dirty="0" smtClean="0"/>
              <a:t>Models 21.1 and 21.5 series fits to indices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431" y="1528640"/>
            <a:ext cx="4572000" cy="27377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20221"/>
            <a:ext cx="4572000" cy="27377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20220"/>
            <a:ext cx="4572000" cy="27377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7815" y="1649047"/>
            <a:ext cx="208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 trawl survey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6383" y="6092094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Longline survey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87588" y="609209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Beach seine survey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005" y="65219"/>
            <a:ext cx="1017200" cy="10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8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4" y="994122"/>
            <a:ext cx="7758113" cy="263377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4" y="3627902"/>
            <a:ext cx="7754112" cy="323237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2494" cy="1325563"/>
          </a:xfrm>
        </p:spPr>
        <p:txBody>
          <a:bodyPr/>
          <a:lstStyle/>
          <a:p>
            <a:r>
              <a:rPr lang="en-US" dirty="0" smtClean="0"/>
              <a:t>Model 21.1  and 21.5 series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3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22494" cy="1325563"/>
          </a:xfrm>
        </p:spPr>
        <p:txBody>
          <a:bodyPr/>
          <a:lstStyle/>
          <a:p>
            <a:r>
              <a:rPr lang="en-US" dirty="0" smtClean="0"/>
              <a:t>Model 21.1  and 21.5 series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7167"/>
            <a:ext cx="4572000" cy="502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7167"/>
            <a:ext cx="4572000" cy="50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51903"/>
            <a:ext cx="7886700" cy="31481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Adding the age-0 beach seine index reduced recruitment variability and variability of reference points while degrading fit to other indices</a:t>
            </a:r>
          </a:p>
          <a:p>
            <a:r>
              <a:rPr lang="en-US" dirty="0" smtClean="0"/>
              <a:t>All Un-tuned 21.1 series models performed adequately</a:t>
            </a:r>
          </a:p>
          <a:p>
            <a:r>
              <a:rPr lang="en-US" dirty="0" smtClean="0"/>
              <a:t>Tuned models and 21.5 series models had high survey catchability</a:t>
            </a:r>
          </a:p>
          <a:p>
            <a:r>
              <a:rPr lang="en-US" dirty="0" smtClean="0"/>
              <a:t>Small changes in ecological linkages or weighting led to large changes in management advice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0047"/>
            <a:ext cx="4572000" cy="26522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00048"/>
            <a:ext cx="4572000" cy="26522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79543" y="60078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79625" y="6581001"/>
            <a:ext cx="979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Below B</a:t>
            </a:r>
            <a:r>
              <a:rPr lang="en-US" sz="1200" baseline="-25000" dirty="0" smtClean="0"/>
              <a:t>20%</a:t>
            </a:r>
            <a:endParaRPr 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17865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872538" cy="1325563"/>
          </a:xfrm>
        </p:spPr>
        <p:txBody>
          <a:bodyPr/>
          <a:lstStyle/>
          <a:p>
            <a:r>
              <a:rPr lang="en-US" dirty="0" smtClean="0"/>
              <a:t>New Data to be added for November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43" y="1253331"/>
            <a:ext cx="7886700" cy="4351338"/>
          </a:xfrm>
        </p:spPr>
        <p:txBody>
          <a:bodyPr/>
          <a:lstStyle/>
          <a:p>
            <a:r>
              <a:rPr lang="en-US" dirty="0" smtClean="0"/>
              <a:t>2021 Observer fishery length composition data</a:t>
            </a:r>
          </a:p>
          <a:p>
            <a:r>
              <a:rPr lang="en-US" dirty="0" smtClean="0"/>
              <a:t>2019-2020  observer </a:t>
            </a:r>
            <a:r>
              <a:rPr lang="en-US" dirty="0"/>
              <a:t>fishery age data</a:t>
            </a:r>
          </a:p>
          <a:p>
            <a:r>
              <a:rPr lang="en-US" dirty="0" smtClean="0"/>
              <a:t>2021 ADF&amp;G port sampling fish length composition</a:t>
            </a:r>
          </a:p>
          <a:p>
            <a:r>
              <a:rPr lang="en-US" dirty="0" smtClean="0"/>
              <a:t>2021 Bottom trawl survey and length composition</a:t>
            </a:r>
          </a:p>
          <a:p>
            <a:r>
              <a:rPr lang="en-US" dirty="0" smtClean="0"/>
              <a:t>2021 Longline survey index and length composition</a:t>
            </a:r>
          </a:p>
          <a:p>
            <a:r>
              <a:rPr lang="en-US" dirty="0" smtClean="0"/>
              <a:t>2021 Beach seine survey age-0 index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456" y="5204720"/>
            <a:ext cx="2064544" cy="1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Proposed models for November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985" y="1253330"/>
            <a:ext cx="7886700" cy="51046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Model 19.1 </a:t>
            </a:r>
          </a:p>
          <a:p>
            <a:pPr lvl="1"/>
            <a:r>
              <a:rPr lang="en-US" dirty="0" smtClean="0"/>
              <a:t>Base model  </a:t>
            </a:r>
          </a:p>
          <a:p>
            <a:r>
              <a:rPr lang="en-US" dirty="0" smtClean="0"/>
              <a:t>Model 21.1e</a:t>
            </a:r>
          </a:p>
          <a:p>
            <a:pPr lvl="1"/>
            <a:r>
              <a:rPr lang="en-US" dirty="0" smtClean="0"/>
              <a:t>Growth, mortality, and recruitment eco-linked</a:t>
            </a:r>
          </a:p>
          <a:p>
            <a:r>
              <a:rPr lang="en-US" dirty="0" smtClean="0"/>
              <a:t>Model 21.1g</a:t>
            </a:r>
          </a:p>
          <a:p>
            <a:pPr lvl="1"/>
            <a:r>
              <a:rPr lang="en-US" dirty="0"/>
              <a:t>Growth, </a:t>
            </a:r>
            <a:r>
              <a:rPr lang="en-US" dirty="0" smtClean="0"/>
              <a:t>mortality</a:t>
            </a:r>
            <a:r>
              <a:rPr lang="en-US" dirty="0"/>
              <a:t>, and recruitment </a:t>
            </a:r>
            <a:r>
              <a:rPr lang="en-US" dirty="0" smtClean="0"/>
              <a:t>eco-linked</a:t>
            </a:r>
          </a:p>
          <a:p>
            <a:pPr lvl="1"/>
            <a:r>
              <a:rPr lang="en-US" dirty="0" smtClean="0"/>
              <a:t>Retuned (RMSSR to 1.0, Francis 1A.18 for composition/Dirichlet)</a:t>
            </a:r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odel 21.5c</a:t>
            </a:r>
          </a:p>
          <a:p>
            <a:pPr lvl="1"/>
            <a:r>
              <a:rPr lang="en-US" dirty="0" smtClean="0"/>
              <a:t>Growth and </a:t>
            </a:r>
            <a:r>
              <a:rPr lang="en-US" dirty="0"/>
              <a:t>recruitment </a:t>
            </a:r>
            <a:r>
              <a:rPr lang="en-US" dirty="0" smtClean="0"/>
              <a:t>eco-linked</a:t>
            </a:r>
          </a:p>
          <a:p>
            <a:pPr lvl="1"/>
            <a:r>
              <a:rPr lang="en-US" dirty="0" smtClean="0"/>
              <a:t>Mortality block iteratively re-explored with new data</a:t>
            </a:r>
          </a:p>
          <a:p>
            <a:pPr lvl="1"/>
            <a:r>
              <a:rPr lang="en-US" dirty="0" smtClean="0"/>
              <a:t>Retuned </a:t>
            </a:r>
            <a:r>
              <a:rPr lang="en-US" dirty="0"/>
              <a:t>(RMSSR to 1.0, Francis 1A.18 for </a:t>
            </a:r>
            <a:r>
              <a:rPr lang="en-US" dirty="0" smtClean="0"/>
              <a:t>composition</a:t>
            </a:r>
            <a:r>
              <a:rPr lang="en-US" dirty="0"/>
              <a:t>/Dirichlet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rgbClr val="FF6699"/>
                </a:solidFill>
              </a:rPr>
              <a:t>Model 21.6 – (Tuned Model21.1a)</a:t>
            </a:r>
          </a:p>
          <a:p>
            <a:pPr lvl="1"/>
            <a:r>
              <a:rPr lang="en-US" dirty="0" smtClean="0">
                <a:solidFill>
                  <a:srgbClr val="FF6699"/>
                </a:solidFill>
              </a:rPr>
              <a:t>Base model </a:t>
            </a:r>
          </a:p>
          <a:p>
            <a:pPr lvl="1"/>
            <a:r>
              <a:rPr lang="en-US" dirty="0" smtClean="0">
                <a:solidFill>
                  <a:srgbClr val="FF6699"/>
                </a:solidFill>
              </a:rPr>
              <a:t>Beach seine index</a:t>
            </a:r>
          </a:p>
          <a:p>
            <a:pPr lvl="1"/>
            <a:r>
              <a:rPr lang="en-US" dirty="0">
                <a:solidFill>
                  <a:srgbClr val="FF6699"/>
                </a:solidFill>
              </a:rPr>
              <a:t>Retuned (RMSSR to 1.0, Francis 1A.18 for composition/Dirichlet</a:t>
            </a:r>
            <a:r>
              <a:rPr lang="en-US" dirty="0" smtClean="0">
                <a:solidFill>
                  <a:srgbClr val="FF6699"/>
                </a:solidFill>
              </a:rPr>
              <a:t>)</a:t>
            </a:r>
            <a:endParaRPr lang="en-US" dirty="0">
              <a:solidFill>
                <a:srgbClr val="FF6699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370" y="0"/>
            <a:ext cx="1350630" cy="1078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781" y="4708626"/>
            <a:ext cx="492919" cy="3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0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13" t="10114" r="8576"/>
          <a:stretch/>
        </p:blipFill>
        <p:spPr>
          <a:xfrm>
            <a:off x="4868983" y="2516594"/>
            <a:ext cx="4275017" cy="4341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890" y="211934"/>
            <a:ext cx="7886700" cy="1325563"/>
          </a:xfrm>
        </p:spPr>
        <p:txBody>
          <a:bodyPr/>
          <a:lstStyle/>
          <a:p>
            <a:r>
              <a:rPr lang="en-US" dirty="0" smtClean="0"/>
              <a:t>2020 Model 19.1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890" y="1690689"/>
            <a:ext cx="4776741" cy="4351338"/>
          </a:xfrm>
        </p:spPr>
        <p:txBody>
          <a:bodyPr>
            <a:normAutofit/>
          </a:bodyPr>
          <a:lstStyle/>
          <a:p>
            <a:r>
              <a:rPr lang="en-US" dirty="0"/>
              <a:t>Fisheries – Longline, Pot, Trawl</a:t>
            </a:r>
          </a:p>
          <a:p>
            <a:r>
              <a:rPr lang="en-US" dirty="0" smtClean="0"/>
              <a:t>Indices </a:t>
            </a:r>
            <a:r>
              <a:rPr lang="en-US" dirty="0" smtClean="0"/>
              <a:t>– </a:t>
            </a:r>
            <a:r>
              <a:rPr lang="en-US" dirty="0"/>
              <a:t>AFSC bottom </a:t>
            </a:r>
            <a:r>
              <a:rPr lang="en-US" dirty="0" smtClean="0"/>
              <a:t>trawl and </a:t>
            </a:r>
            <a:r>
              <a:rPr lang="en-US" dirty="0" smtClean="0"/>
              <a:t>AFSC longline surveys</a:t>
            </a:r>
          </a:p>
          <a:p>
            <a:r>
              <a:rPr lang="en-US" dirty="0" smtClean="0"/>
              <a:t>Length</a:t>
            </a:r>
            <a:r>
              <a:rPr lang="en-US" dirty="0" smtClean="0"/>
              <a:t> </a:t>
            </a:r>
            <a:r>
              <a:rPr lang="en-US" dirty="0" smtClean="0"/>
              <a:t>composition</a:t>
            </a:r>
          </a:p>
          <a:p>
            <a:pPr lvl="1"/>
            <a:r>
              <a:rPr lang="en-US" dirty="0" smtClean="0"/>
              <a:t>All fisheries and indices</a:t>
            </a:r>
          </a:p>
          <a:p>
            <a:r>
              <a:rPr lang="en-US" dirty="0" smtClean="0"/>
              <a:t>Age data </a:t>
            </a:r>
          </a:p>
          <a:p>
            <a:pPr lvl="1"/>
            <a:r>
              <a:rPr lang="en-US" dirty="0" smtClean="0"/>
              <a:t>2007+ survey and Fishery conditional </a:t>
            </a:r>
            <a:r>
              <a:rPr lang="en-US" dirty="0" smtClean="0"/>
              <a:t>age-at-length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54" y="0"/>
            <a:ext cx="3110365" cy="126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/>
          <a:lstStyle/>
          <a:p>
            <a:r>
              <a:rPr lang="en-US" dirty="0" smtClean="0"/>
              <a:t>November model evaluation?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specifically does the Team want to see for model selection?</a:t>
            </a:r>
          </a:p>
          <a:p>
            <a:pPr lvl="1"/>
            <a:r>
              <a:rPr lang="en-US" dirty="0" smtClean="0"/>
              <a:t>Model fit criteria (likelihood, RMSSR, etc…)</a:t>
            </a:r>
          </a:p>
          <a:p>
            <a:pPr lvl="1"/>
            <a:r>
              <a:rPr lang="en-US" dirty="0" smtClean="0"/>
              <a:t>Retrospective analysis</a:t>
            </a:r>
          </a:p>
          <a:p>
            <a:pPr lvl="1"/>
            <a:r>
              <a:rPr lang="en-US" dirty="0" smtClean="0"/>
              <a:t>Key parameter estimates and variance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6699"/>
                </a:solidFill>
              </a:rPr>
              <a:t>Leave-one-out analyses (variability in key parameters)?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890" y="3803930"/>
            <a:ext cx="492919" cy="3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9168" y="4095764"/>
            <a:ext cx="2167990" cy="2890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2344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2021 Fishery Performance (if time allows) </a:t>
            </a:r>
            <a:endParaRPr lang="en-US" sz="40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" y="1056605"/>
            <a:ext cx="4301067" cy="3225801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45" y="1173243"/>
            <a:ext cx="2244395" cy="2992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84" y="4587631"/>
            <a:ext cx="3860356" cy="1771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7245" y="1503956"/>
            <a:ext cx="1950043" cy="26000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324" y="4410211"/>
            <a:ext cx="1730918" cy="23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38" y="295124"/>
            <a:ext cx="7995437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Vessels participating in GOA Pacific cod fishery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257"/>
            <a:ext cx="8543161" cy="4000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72029" y="2076714"/>
            <a:ext cx="1553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State and federal </a:t>
            </a:r>
          </a:p>
          <a:p>
            <a:r>
              <a:rPr lang="en-US" sz="1500" dirty="0"/>
              <a:t>fisheries</a:t>
            </a:r>
          </a:p>
        </p:txBody>
      </p:sp>
    </p:spTree>
    <p:extLst>
      <p:ext uri="{BB962C8B-B14F-4D97-AF65-F5344CB8AC3E}">
        <p14:creationId xmlns:p14="http://schemas.microsoft.com/office/powerpoint/2010/main" val="3923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80" y="4227162"/>
            <a:ext cx="4526280" cy="2573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5412"/>
            <a:ext cx="4522601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06" y="1655412"/>
            <a:ext cx="4526280" cy="257384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2138" y="295124"/>
            <a:ext cx="7995437" cy="994172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2021 GOA Pacific cod fishery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1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5904"/>
            <a:ext cx="4572000" cy="3125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15904"/>
            <a:ext cx="4572000" cy="3120572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02138" y="295124"/>
            <a:ext cx="7995437" cy="994172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2021 GOA Pacific cod fishery </a:t>
            </a:r>
          </a:p>
          <a:p>
            <a:r>
              <a:rPr lang="en-US" dirty="0" smtClean="0"/>
              <a:t>CPUE by gear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9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76" y="1379017"/>
            <a:ext cx="5161784" cy="26278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875" y="3932559"/>
            <a:ext cx="5161785" cy="2625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483" y="86711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Bycatch of Pacific cod in the GOA pollock fishery </a:t>
            </a:r>
          </a:p>
        </p:txBody>
      </p:sp>
    </p:spTree>
    <p:extLst>
      <p:ext uri="{BB962C8B-B14F-4D97-AF65-F5344CB8AC3E}">
        <p14:creationId xmlns:p14="http://schemas.microsoft.com/office/powerpoint/2010/main" val="327872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012"/>
            <a:ext cx="4572000" cy="2159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01" y="1133012"/>
            <a:ext cx="4572000" cy="2159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701" y="3488947"/>
            <a:ext cx="4572000" cy="2159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" y="3488947"/>
            <a:ext cx="4572000" cy="19974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46197" y="1133012"/>
            <a:ext cx="108488" cy="16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46448" y="1099388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136021" y="226647"/>
            <a:ext cx="7518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Bycatch of Pacific cod in other GOA fisheries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142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852"/>
            <a:ext cx="4572000" cy="31284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16852"/>
            <a:ext cx="4572000" cy="3128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729588"/>
            <a:ext cx="4572000" cy="3128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29588"/>
            <a:ext cx="4572000" cy="3128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488" y="0"/>
            <a:ext cx="8611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Pacific cod condition in the GOA longline and pot fisheries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486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4" y="99519"/>
            <a:ext cx="7886700" cy="1325563"/>
          </a:xfrm>
        </p:spPr>
        <p:txBody>
          <a:bodyPr/>
          <a:lstStyle/>
          <a:p>
            <a:r>
              <a:rPr lang="en-US" dirty="0" smtClean="0"/>
              <a:t>2020 </a:t>
            </a:r>
            <a:r>
              <a:rPr lang="en-US" dirty="0"/>
              <a:t>Model </a:t>
            </a:r>
            <a:r>
              <a:rPr lang="en-US" dirty="0" smtClean="0"/>
              <a:t>19.1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788" y="1309809"/>
            <a:ext cx="78867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1-20+ age bins,  1-117+cm length bins</a:t>
            </a:r>
          </a:p>
          <a:p>
            <a:r>
              <a:rPr lang="en-US" dirty="0" smtClean="0"/>
              <a:t>M (lognormal prior) and Qs (uninformative prior) fit in model</a:t>
            </a:r>
          </a:p>
          <a:p>
            <a:r>
              <a:rPr lang="en-US" dirty="0" smtClean="0"/>
              <a:t>M fit separately for 2014-2016 block</a:t>
            </a:r>
          </a:p>
          <a:p>
            <a:r>
              <a:rPr lang="en-US" dirty="0" err="1" smtClean="0"/>
              <a:t>Beverton</a:t>
            </a:r>
            <a:r>
              <a:rPr lang="en-US" dirty="0" smtClean="0"/>
              <a:t>-Holt (</a:t>
            </a:r>
            <a:r>
              <a:rPr lang="el-GR" dirty="0" smtClean="0"/>
              <a:t>σ</a:t>
            </a:r>
            <a:r>
              <a:rPr lang="en-US" baseline="-25000" dirty="0" smtClean="0"/>
              <a:t>R </a:t>
            </a:r>
            <a:r>
              <a:rPr lang="en-US" dirty="0" smtClean="0"/>
              <a:t>= 0.44, Steepness = </a:t>
            </a:r>
            <a:r>
              <a:rPr lang="en-US" dirty="0" smtClean="0"/>
              <a:t>1.0)</a:t>
            </a:r>
            <a:endParaRPr lang="en-US" dirty="0" smtClean="0"/>
          </a:p>
          <a:p>
            <a:r>
              <a:rPr lang="en-US" dirty="0" smtClean="0"/>
              <a:t>Three-parameter von </a:t>
            </a:r>
            <a:r>
              <a:rPr lang="en-US" dirty="0" err="1" smtClean="0"/>
              <a:t>Bertalanffy</a:t>
            </a:r>
            <a:r>
              <a:rPr lang="en-US" dirty="0" smtClean="0"/>
              <a:t> growth (informative priors based on 2007-2018 survey age composition data)</a:t>
            </a:r>
          </a:p>
          <a:p>
            <a:r>
              <a:rPr lang="en-US" dirty="0"/>
              <a:t>Double normal length-based size selectivity for all size composition </a:t>
            </a:r>
          </a:p>
          <a:p>
            <a:pPr lvl="1"/>
            <a:r>
              <a:rPr lang="en-US" dirty="0"/>
              <a:t>Blocks for </a:t>
            </a:r>
            <a:r>
              <a:rPr lang="en-US" dirty="0" smtClean="0"/>
              <a:t>bottom trawl survey</a:t>
            </a:r>
            <a:endParaRPr lang="en-US" dirty="0"/>
          </a:p>
          <a:p>
            <a:pPr lvl="1"/>
            <a:r>
              <a:rPr lang="en-US" dirty="0" smtClean="0"/>
              <a:t>longline </a:t>
            </a:r>
            <a:r>
              <a:rPr lang="en-US" dirty="0"/>
              <a:t>and trawl </a:t>
            </a:r>
            <a:endParaRPr lang="en-US" dirty="0" smtClean="0"/>
          </a:p>
          <a:p>
            <a:pPr lvl="2"/>
            <a:r>
              <a:rPr lang="en-US" dirty="0" smtClean="0"/>
              <a:t>pre-1990 annual varying</a:t>
            </a:r>
          </a:p>
          <a:p>
            <a:pPr lvl="2"/>
            <a:r>
              <a:rPr lang="en-US" dirty="0" smtClean="0"/>
              <a:t>Blocks for post-1990</a:t>
            </a:r>
            <a:endParaRPr lang="en-US" dirty="0"/>
          </a:p>
          <a:p>
            <a:r>
              <a:rPr lang="en-US" dirty="0" smtClean="0"/>
              <a:t>Longline survey catchability scaled to CFSR temperatures for 0-10 cm Pacific cod mean depth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4" y="0"/>
            <a:ext cx="2520435" cy="10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7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7432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Models considered for September 2021</a:t>
            </a:r>
            <a:endParaRPr lang="en-US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1417113"/>
              </p:ext>
            </p:extLst>
          </p:nvPr>
        </p:nvGraphicFramePr>
        <p:xfrm>
          <a:off x="339995" y="1156677"/>
          <a:ext cx="8464010" cy="4950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5611">
                  <a:extLst>
                    <a:ext uri="{9D8B030D-6E8A-4147-A177-3AD203B41FA5}">
                      <a16:colId xmlns:a16="http://schemas.microsoft.com/office/drawing/2014/main" val="2351700005"/>
                    </a:ext>
                  </a:extLst>
                </a:gridCol>
                <a:gridCol w="2039815">
                  <a:extLst>
                    <a:ext uri="{9D8B030D-6E8A-4147-A177-3AD203B41FA5}">
                      <a16:colId xmlns:a16="http://schemas.microsoft.com/office/drawing/2014/main" val="1738179237"/>
                    </a:ext>
                  </a:extLst>
                </a:gridCol>
                <a:gridCol w="2250831">
                  <a:extLst>
                    <a:ext uri="{9D8B030D-6E8A-4147-A177-3AD203B41FA5}">
                      <a16:colId xmlns:a16="http://schemas.microsoft.com/office/drawing/2014/main" val="1132881862"/>
                    </a:ext>
                  </a:extLst>
                </a:gridCol>
                <a:gridCol w="3227753">
                  <a:extLst>
                    <a:ext uri="{9D8B030D-6E8A-4147-A177-3AD203B41FA5}">
                      <a16:colId xmlns:a16="http://schemas.microsoft.com/office/drawing/2014/main" val="1304208579"/>
                    </a:ext>
                  </a:extLst>
                </a:gridCol>
              </a:tblGrid>
              <a:tr h="31147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 name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Data changes from 2020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Model changes from 2020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703004206"/>
                  </a:ext>
                </a:extLst>
              </a:tr>
              <a:tr h="233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19.1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Reference model from 2020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797130108"/>
                  </a:ext>
                </a:extLst>
              </a:tr>
              <a:tr h="4672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19.1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Addition of the age-0 index from the Kodiak Beach seine surveys conducted by Laurel and </a:t>
                      </a:r>
                      <a:r>
                        <a:rPr lang="en-US" sz="1100" dirty="0" err="1">
                          <a:effectLst/>
                        </a:rPr>
                        <a:t>Litzow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966977588"/>
                  </a:ext>
                </a:extLst>
              </a:tr>
              <a:tr h="233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21.1b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21.1a with Temp.-linked growth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SST-linked growth in model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57577874"/>
                  </a:ext>
                </a:extLst>
              </a:tr>
              <a:tr h="4672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21.1a with heatwave-linked natural mortality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Heatwave-linked natural mortality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19964825"/>
                  </a:ext>
                </a:extLst>
              </a:tr>
              <a:tr h="233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21.1a with heatwave-linked recruitment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Heatwave-linked recruitment in model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71840940"/>
                  </a:ext>
                </a:extLst>
              </a:tr>
              <a:tr h="4672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Laurel/</a:t>
                      </a:r>
                      <a:r>
                        <a:rPr lang="en-US" sz="1100" dirty="0" err="1">
                          <a:effectLst/>
                        </a:rPr>
                        <a:t>Litzow</a:t>
                      </a:r>
                      <a:r>
                        <a:rPr lang="en-US" sz="1100" dirty="0">
                          <a:effectLst/>
                        </a:rPr>
                        <a:t> larval index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21.1a with Temp.-linked growth, and heatwave-linked recruitment and mortality.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All environmental links turned on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4073664011"/>
                  </a:ext>
                </a:extLst>
              </a:tr>
              <a:tr h="4672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21.1e with index tuned to RMSE and length composition tuned using the Francis method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21.1e tuned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69886689"/>
                  </a:ext>
                </a:extLst>
              </a:tr>
              <a:tr h="2336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89614720"/>
                  </a:ext>
                </a:extLst>
              </a:tr>
              <a:tr h="4672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21.5a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21.1e with extended M block 2015- 2020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Extended heatwave M to include 2015-2020 instead of environmental link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992726178"/>
                  </a:ext>
                </a:extLst>
              </a:tr>
              <a:tr h="70082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21.5c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Laurel/Litzow larval index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21.35a with index tuned to RMSE and length composition tuned using the Francis method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Model 21.5a tuned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203760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98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338" y="0"/>
            <a:ext cx="2326662" cy="1744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18" y="209716"/>
            <a:ext cx="4392092" cy="1325563"/>
          </a:xfrm>
        </p:spPr>
        <p:txBody>
          <a:bodyPr/>
          <a:lstStyle/>
          <a:p>
            <a:r>
              <a:rPr lang="en-US" dirty="0" smtClean="0"/>
              <a:t>Age-0 Pacific cod beach seine </a:t>
            </a:r>
            <a:r>
              <a:rPr lang="en-US" dirty="0"/>
              <a:t>i</a:t>
            </a:r>
            <a:r>
              <a:rPr lang="en-US" dirty="0" smtClean="0"/>
              <a:t>ndex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4262"/>
            <a:ext cx="4572000" cy="28637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28411" y="3347931"/>
            <a:ext cx="4211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2006-2016 Model 19.1</a:t>
            </a:r>
          </a:p>
          <a:p>
            <a:r>
              <a:rPr lang="en-US" dirty="0" smtClean="0"/>
              <a:t>Recruitment </a:t>
            </a:r>
            <a:r>
              <a:rPr lang="en-US" dirty="0" err="1" smtClean="0"/>
              <a:t>Devs</a:t>
            </a:r>
            <a:r>
              <a:rPr lang="en-US" dirty="0" smtClean="0"/>
              <a:t>. vs ln(Beach Seine CPUE)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0" y="4019962"/>
            <a:ext cx="4572000" cy="28603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9518" y="3347931"/>
            <a:ext cx="3335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2006-2020 Model 19.1</a:t>
            </a:r>
          </a:p>
          <a:p>
            <a:r>
              <a:rPr lang="en-US" dirty="0" smtClean="0"/>
              <a:t>Recruitment vs Beach Seine CPUE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001108" y="4126523"/>
            <a:ext cx="31261" cy="1906954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33887"/>
            <a:ext cx="1927348" cy="14455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871" y="1699824"/>
            <a:ext cx="2046944" cy="139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36527"/>
            <a:ext cx="7886700" cy="713580"/>
          </a:xfrm>
        </p:spPr>
        <p:txBody>
          <a:bodyPr/>
          <a:lstStyle/>
          <a:p>
            <a:r>
              <a:rPr lang="en-US" dirty="0" smtClean="0"/>
              <a:t>Model 21.1a vs. Model 19.1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19" y="882649"/>
            <a:ext cx="7886700" cy="4351338"/>
          </a:xfrm>
        </p:spPr>
        <p:txBody>
          <a:bodyPr/>
          <a:lstStyle/>
          <a:p>
            <a:r>
              <a:rPr lang="en-US" dirty="0" smtClean="0"/>
              <a:t>Addition of Age-0 beach seine index</a:t>
            </a:r>
          </a:p>
          <a:p>
            <a:pPr lvl="1"/>
            <a:r>
              <a:rPr lang="en-US" dirty="0"/>
              <a:t>Good fit to beach seine </a:t>
            </a:r>
            <a:r>
              <a:rPr lang="en-US" dirty="0" smtClean="0"/>
              <a:t>index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6326" r="4921" b="4607"/>
          <a:stretch/>
        </p:blipFill>
        <p:spPr>
          <a:xfrm>
            <a:off x="601667" y="2883691"/>
            <a:ext cx="7026266" cy="359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4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244" y="4044462"/>
            <a:ext cx="4572000" cy="281353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231" b="18262"/>
          <a:stretch/>
        </p:blipFill>
        <p:spPr>
          <a:xfrm>
            <a:off x="4401244" y="2664619"/>
            <a:ext cx="4572000" cy="1843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" y="4044462"/>
            <a:ext cx="4572000" cy="28135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6335" b="18665"/>
          <a:stretch/>
        </p:blipFill>
        <p:spPr>
          <a:xfrm>
            <a:off x="76581" y="2664619"/>
            <a:ext cx="4572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8650" y="2701200"/>
            <a:ext cx="22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Model19.1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6731" y="4530000"/>
            <a:ext cx="226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Model21.1a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97595" y="2331868"/>
            <a:ext cx="222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Longline Survey Index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2105" y="2331868"/>
            <a:ext cx="268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Bottom Trawl Survey Index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286124" y="3020524"/>
            <a:ext cx="522336" cy="608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75829" y="4858850"/>
            <a:ext cx="522336" cy="6084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00254" y="5364957"/>
            <a:ext cx="529480" cy="687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200254" y="3524251"/>
            <a:ext cx="529480" cy="687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829892" y="3374781"/>
            <a:ext cx="632641" cy="11186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29892" y="5217869"/>
            <a:ext cx="632641" cy="11186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71450" y="136527"/>
            <a:ext cx="7886700" cy="713580"/>
          </a:xfrm>
        </p:spPr>
        <p:txBody>
          <a:bodyPr/>
          <a:lstStyle/>
          <a:p>
            <a:r>
              <a:rPr lang="en-US" dirty="0" smtClean="0"/>
              <a:t>Model 21.1a vs. Model 19.1</a:t>
            </a: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378619" y="882649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Addition of Age-0 beach seine index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Good fit to beach seine index</a:t>
            </a:r>
          </a:p>
          <a:p>
            <a:pPr lvl="1"/>
            <a:r>
              <a:rPr lang="en-US" dirty="0" smtClean="0"/>
              <a:t>Poorer fit to all other survey indices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5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36527"/>
            <a:ext cx="7886700" cy="713580"/>
          </a:xfrm>
        </p:spPr>
        <p:txBody>
          <a:bodyPr/>
          <a:lstStyle/>
          <a:p>
            <a:r>
              <a:rPr lang="en-US" dirty="0" smtClean="0"/>
              <a:t>Model 21.1a vs. Model 19.1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619" y="911225"/>
            <a:ext cx="7886700" cy="4351338"/>
          </a:xfrm>
        </p:spPr>
        <p:txBody>
          <a:bodyPr/>
          <a:lstStyle/>
          <a:p>
            <a:r>
              <a:rPr lang="en-US" dirty="0" smtClean="0"/>
              <a:t>Addition of Age-0 beach seine index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Good fit to beach seine index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Poorer fit to all other survey indices</a:t>
            </a:r>
          </a:p>
          <a:p>
            <a:pPr lvl="1"/>
            <a:r>
              <a:rPr lang="en-US" dirty="0" smtClean="0"/>
              <a:t>Reduced rec. </a:t>
            </a:r>
            <a:r>
              <a:rPr lang="en-US" dirty="0" err="1" smtClean="0"/>
              <a:t>devs</a:t>
            </a:r>
            <a:r>
              <a:rPr lang="en-US" dirty="0" smtClean="0"/>
              <a:t>. and variance of rec. </a:t>
            </a:r>
            <a:r>
              <a:rPr lang="en-US" dirty="0" err="1" smtClean="0"/>
              <a:t>devs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Reduced variance on reference points</a:t>
            </a:r>
          </a:p>
          <a:p>
            <a:pPr lvl="1"/>
            <a:r>
              <a:rPr lang="en-US" dirty="0" smtClean="0"/>
              <a:t>Reduction in heatwave block M from 0.82 to 0.75</a:t>
            </a:r>
          </a:p>
          <a:p>
            <a:pPr lvl="1"/>
            <a:r>
              <a:rPr lang="en-US" dirty="0" smtClean="0"/>
              <a:t>Mixed results for composition fits</a:t>
            </a:r>
          </a:p>
          <a:p>
            <a:pPr lvl="1"/>
            <a:r>
              <a:rPr lang="en-US" dirty="0" smtClean="0"/>
              <a:t>Retrospective Rho’s and RMSE remain close to the same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295955"/>
            <a:ext cx="4572000" cy="25620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5955"/>
            <a:ext cx="4572000" cy="25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10387</TotalTime>
  <Words>1999</Words>
  <Application>Microsoft Office PowerPoint</Application>
  <PresentationFormat>On-screen Show (4:3)</PresentationFormat>
  <Paragraphs>403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Times New Roman</vt:lpstr>
      <vt:lpstr>Yu Mincho</vt:lpstr>
      <vt:lpstr>Office Theme</vt:lpstr>
      <vt:lpstr>Gulf of Alaska Pacific cod</vt:lpstr>
      <vt:lpstr>PowerPoint Presentation</vt:lpstr>
      <vt:lpstr>2020 Model 19.1 </vt:lpstr>
      <vt:lpstr>2020 Model 19.1 </vt:lpstr>
      <vt:lpstr>Models considered for September 2021</vt:lpstr>
      <vt:lpstr>Age-0 Pacific cod beach seine index</vt:lpstr>
      <vt:lpstr>Model 21.1a vs. Model 19.1</vt:lpstr>
      <vt:lpstr>Model 21.1a vs. Model 19.1</vt:lpstr>
      <vt:lpstr>Model 21.1a vs. Model 19.1</vt:lpstr>
      <vt:lpstr>New environmental links</vt:lpstr>
      <vt:lpstr>Growth</vt:lpstr>
      <vt:lpstr>PowerPoint Presentation</vt:lpstr>
      <vt:lpstr>PowerPoint Presentation</vt:lpstr>
      <vt:lpstr>Natural Mortality</vt:lpstr>
      <vt:lpstr>Natural Mortality</vt:lpstr>
      <vt:lpstr>Recruitment</vt:lpstr>
      <vt:lpstr>Recruitment</vt:lpstr>
      <vt:lpstr>Model tuning</vt:lpstr>
      <vt:lpstr>Model tuning</vt:lpstr>
      <vt:lpstr>Model evaluation</vt:lpstr>
      <vt:lpstr>Likelihood components</vt:lpstr>
      <vt:lpstr>Model evaluation</vt:lpstr>
      <vt:lpstr>Model evaluation Environmental-link parameters</vt:lpstr>
      <vt:lpstr>Models 21.1 and 21.5 series fits to indices</vt:lpstr>
      <vt:lpstr>Model 21.1  and 21.5 series results</vt:lpstr>
      <vt:lpstr>Model 21.1  and 21.5 series results</vt:lpstr>
      <vt:lpstr>Summary</vt:lpstr>
      <vt:lpstr>New Data to be added for November</vt:lpstr>
      <vt:lpstr>Proposed models for November</vt:lpstr>
      <vt:lpstr>November model evaluation?</vt:lpstr>
      <vt:lpstr>2021 Fishery Performance (if time allows) </vt:lpstr>
      <vt:lpstr>Vessels participating in GOA Pacific cod fishery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- Alaska Fisheries Science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Gulf of Alaska Pacific cod</dc:title>
  <dc:creator>Steve Barbeaux</dc:creator>
  <cp:lastModifiedBy>Steve Barbeaux</cp:lastModifiedBy>
  <cp:revision>31</cp:revision>
  <dcterms:created xsi:type="dcterms:W3CDTF">2021-09-10T16:39:07Z</dcterms:created>
  <dcterms:modified xsi:type="dcterms:W3CDTF">2021-09-17T21:46:26Z</dcterms:modified>
</cp:coreProperties>
</file>